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5" r:id="rId11"/>
    <p:sldId id="267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>
      <p:cViewPr varScale="1">
        <p:scale>
          <a:sx n="159" d="100"/>
          <a:sy n="159" d="100"/>
        </p:scale>
        <p:origin x="280" y="-3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5a5c374d8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5a5c374d8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65a5c374d8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65a5c374d8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5a5c374d8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65a5c374d8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5a5c374d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5a5c374d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5a5c374d8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5a5c374d8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65a5c374d8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65a5c374d8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5a5c374d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65a5c374d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5a5c374d8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5a5c374d8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5a5c374d8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5a5c374d8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l="11983" r="9542"/>
          <a:stretch/>
        </p:blipFill>
        <p:spPr>
          <a:xfrm>
            <a:off x="1038375" y="337225"/>
            <a:ext cx="7249275" cy="465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724831" y="1277975"/>
            <a:ext cx="5780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724825" y="3367525"/>
            <a:ext cx="5780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123153" y="394992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/>
          <p:nvPr/>
        </p:nvSpPr>
        <p:spPr>
          <a:xfrm>
            <a:off x="331050" y="334702"/>
            <a:ext cx="2616900" cy="243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04775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86" name="Google Shape;86;p1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8" name="Google Shape;8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262178" y="161404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362053" y="4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sldNum" idx="12"/>
          </p:nvPr>
        </p:nvSpPr>
        <p:spPr>
          <a:xfrm>
            <a:off x="8472458" y="5297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LANK_3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/>
          <p:nvPr/>
        </p:nvSpPr>
        <p:spPr>
          <a:xfrm>
            <a:off x="596400" y="543000"/>
            <a:ext cx="7951200" cy="40575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104775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119" name="Google Shape;11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4187265" y="558817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935025" y="1328300"/>
            <a:ext cx="7118400" cy="27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96400" y="543000"/>
            <a:ext cx="7951200" cy="4057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04775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4187265" y="558817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012950" y="2150850"/>
            <a:ext cx="7153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6215400" y="1196777"/>
            <a:ext cx="2616900" cy="2431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104775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 l="11651" r="9197"/>
          <a:stretch/>
        </p:blipFill>
        <p:spPr>
          <a:xfrm>
            <a:off x="0" y="427375"/>
            <a:ext cx="6215400" cy="440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541300" y="1599600"/>
            <a:ext cx="1996800" cy="16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52075" y="923875"/>
            <a:ext cx="4709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814653" y="923867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683378" y="499617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5914050" y="552624"/>
            <a:ext cx="2877600" cy="3993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104775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31" name="Google Shape;31;p5"/>
          <p:cNvPicPr preferRelativeResize="0"/>
          <p:nvPr/>
        </p:nvPicPr>
        <p:blipFill rotWithShape="1">
          <a:blip r:embed="rId2">
            <a:alphaModFix/>
          </a:blip>
          <a:srcRect l="11651" r="9197"/>
          <a:stretch/>
        </p:blipFill>
        <p:spPr>
          <a:xfrm>
            <a:off x="0" y="351175"/>
            <a:ext cx="6215400" cy="440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079728" y="423417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683378" y="423417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63150" y="827625"/>
            <a:ext cx="511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793025" y="1617150"/>
            <a:ext cx="4335300" cy="264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084425" y="1400325"/>
            <a:ext cx="2442300" cy="28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7"/>
          <p:cNvPicPr preferRelativeResize="0"/>
          <p:nvPr/>
        </p:nvPicPr>
        <p:blipFill rotWithShape="1">
          <a:blip r:embed="rId2">
            <a:alphaModFix/>
          </a:blip>
          <a:srcRect l="11983" r="9542"/>
          <a:stretch/>
        </p:blipFill>
        <p:spPr>
          <a:xfrm>
            <a:off x="1876575" y="337225"/>
            <a:ext cx="7249275" cy="46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961353" y="394992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2539950" y="749825"/>
            <a:ext cx="586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"/>
          <p:cNvPicPr preferRelativeResize="0"/>
          <p:nvPr/>
        </p:nvPicPr>
        <p:blipFill rotWithShape="1">
          <a:blip r:embed="rId2">
            <a:alphaModFix/>
          </a:blip>
          <a:srcRect l="9202" r="9793"/>
          <a:stretch/>
        </p:blipFill>
        <p:spPr>
          <a:xfrm>
            <a:off x="3037375" y="234613"/>
            <a:ext cx="3377525" cy="46742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8"/>
          <p:cNvSpPr/>
          <p:nvPr/>
        </p:nvSpPr>
        <p:spPr>
          <a:xfrm>
            <a:off x="407250" y="487102"/>
            <a:ext cx="2616900" cy="243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04775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779550" y="857250"/>
            <a:ext cx="1867200" cy="17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3522489" y="811586"/>
            <a:ext cx="2467500" cy="33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1" name="Google Shape;6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06503" y="214192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214453" y="319054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_COLUMN_TEXT_2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9"/>
          <p:cNvPicPr preferRelativeResize="0"/>
          <p:nvPr/>
        </p:nvPicPr>
        <p:blipFill rotWithShape="1">
          <a:blip r:embed="rId2">
            <a:alphaModFix/>
          </a:blip>
          <a:srcRect l="9202" r="9793"/>
          <a:stretch/>
        </p:blipFill>
        <p:spPr>
          <a:xfrm>
            <a:off x="26250" y="3034275"/>
            <a:ext cx="4134250" cy="187462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9"/>
          <p:cNvSpPr/>
          <p:nvPr/>
        </p:nvSpPr>
        <p:spPr>
          <a:xfrm>
            <a:off x="788250" y="487102"/>
            <a:ext cx="2616900" cy="2431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104775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1160550" y="857250"/>
            <a:ext cx="1867200" cy="17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>
            <a:off x="1001052" y="3265671"/>
            <a:ext cx="3020400" cy="13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387503" y="214192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90628" y="3034279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ONE_COLUMN_TEXT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76300" y="160725"/>
            <a:ext cx="61332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/>
          <p:cNvSpPr/>
          <p:nvPr/>
        </p:nvSpPr>
        <p:spPr>
          <a:xfrm>
            <a:off x="407250" y="487099"/>
            <a:ext cx="3035700" cy="4176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104775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74" name="Google Shape;7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40353" y="487092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559875" y="1695175"/>
            <a:ext cx="2814600" cy="16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body" idx="1"/>
          </p:nvPr>
        </p:nvSpPr>
        <p:spPr>
          <a:xfrm>
            <a:off x="4136275" y="1256575"/>
            <a:ext cx="38034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8" name="Google Shape;7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507503" y="346042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 rotWithShape="1">
          <a:blip r:embed="rId2">
            <a:alphaModFix/>
          </a:blip>
          <a:srcRect l="12133" r="11460"/>
          <a:stretch/>
        </p:blipFill>
        <p:spPr>
          <a:xfrm rot="-10611943">
            <a:off x="871676" y="523612"/>
            <a:ext cx="7598076" cy="403670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 rot="182176">
            <a:off x="1723868" y="838705"/>
            <a:ext cx="6003628" cy="32685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3" name="Google Shape;8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40353" y="487092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Char char="●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○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■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●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○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■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●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○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556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Patrick Hand"/>
              <a:buChar char="■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>
            <a:spLocks noGrp="1"/>
          </p:cNvSpPr>
          <p:nvPr>
            <p:ph type="ctrTitle"/>
          </p:nvPr>
        </p:nvSpPr>
        <p:spPr>
          <a:xfrm>
            <a:off x="1540042" y="954506"/>
            <a:ext cx="5964889" cy="6817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Пожарная безопасность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A4EA95-BFA6-7C47-B24E-15F58AD0E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705" y="1556084"/>
            <a:ext cx="4684295" cy="31121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127065" y="728104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ABA1AF-6915-0846-8578-647E167D9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631" y="1186072"/>
            <a:ext cx="4832684" cy="37579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D020FB-06CB-DC4C-B364-F3D44A858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87" y="639873"/>
            <a:ext cx="3647135" cy="336282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9"/>
          <p:cNvSpPr/>
          <p:nvPr/>
        </p:nvSpPr>
        <p:spPr>
          <a:xfrm>
            <a:off x="228763" y="1844071"/>
            <a:ext cx="2616900" cy="24312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dist="104775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cxnSp>
        <p:nvCxnSpPr>
          <p:cNvPr id="427" name="Google Shape;427;p29"/>
          <p:cNvCxnSpPr/>
          <p:nvPr/>
        </p:nvCxnSpPr>
        <p:spPr>
          <a:xfrm rot="10800000">
            <a:off x="1183800" y="1980750"/>
            <a:ext cx="3578700" cy="1750800"/>
          </a:xfrm>
          <a:prstGeom prst="straightConnector1">
            <a:avLst/>
          </a:prstGeom>
          <a:noFill/>
          <a:ln w="57150" cap="rnd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pic>
        <p:nvPicPr>
          <p:cNvPr id="428" name="Google Shape;42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71103" y="1618317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507525" y="3481476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AE5496-2FA3-2C45-AB73-F0B5C4B50CE4}"/>
              </a:ext>
            </a:extLst>
          </p:cNvPr>
          <p:cNvSpPr txBox="1"/>
          <p:nvPr/>
        </p:nvSpPr>
        <p:spPr>
          <a:xfrm>
            <a:off x="2888750" y="1618317"/>
            <a:ext cx="6256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2">
                    <a:lumMod val="50000"/>
                  </a:schemeClr>
                </a:solidFill>
              </a:rPr>
              <a:t>Спасибо за внимание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body" idx="1"/>
          </p:nvPr>
        </p:nvSpPr>
        <p:spPr>
          <a:xfrm>
            <a:off x="3505200" y="1239454"/>
            <a:ext cx="2522279" cy="24573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1800" dirty="0">
                <a:solidFill>
                  <a:srgbClr val="0070C0"/>
                </a:solidFill>
              </a:rPr>
              <a:t>Подготовила и провела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ru-RU" sz="1800" dirty="0" err="1">
                <a:solidFill>
                  <a:srgbClr val="0070C0"/>
                </a:solidFill>
              </a:rPr>
              <a:t>Будникова</a:t>
            </a:r>
            <a:r>
              <a:rPr lang="ru-RU" sz="1800" dirty="0">
                <a:solidFill>
                  <a:srgbClr val="0070C0"/>
                </a:solidFill>
              </a:rPr>
              <a:t> Т</a:t>
            </a:r>
            <a:r>
              <a:rPr lang="en-US" sz="1800" dirty="0">
                <a:solidFill>
                  <a:srgbClr val="0070C0"/>
                </a:solidFill>
              </a:rPr>
              <a:t>.</a:t>
            </a:r>
            <a:r>
              <a:rPr lang="ru-RU" sz="1800" dirty="0">
                <a:solidFill>
                  <a:srgbClr val="0070C0"/>
                </a:solidFill>
              </a:rPr>
              <a:t>В</a:t>
            </a:r>
            <a:r>
              <a:rPr lang="en-US" sz="1800" dirty="0">
                <a:solidFill>
                  <a:srgbClr val="0070C0"/>
                </a:solidFill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1800" dirty="0">
                <a:solidFill>
                  <a:srgbClr val="0070C0"/>
                </a:solidFill>
              </a:rPr>
              <a:t>Участники дети 12 группы</a:t>
            </a:r>
            <a:r>
              <a:rPr lang="en-US" sz="1800" dirty="0">
                <a:solidFill>
                  <a:srgbClr val="0070C0"/>
                </a:solidFill>
              </a:rPr>
              <a:t>.</a:t>
            </a:r>
            <a:endParaRPr sz="1800" dirty="0">
              <a:solidFill>
                <a:srgbClr val="0070C0"/>
              </a:solidFill>
            </a:endParaRPr>
          </a:p>
        </p:txBody>
      </p:sp>
      <p:pic>
        <p:nvPicPr>
          <p:cNvPr id="153" name="Google Shape;15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347103" y="1239454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BF3028-45FA-1542-9695-A74F808835F5}"/>
              </a:ext>
            </a:extLst>
          </p:cNvPr>
          <p:cNvSpPr txBox="1"/>
          <p:nvPr/>
        </p:nvSpPr>
        <p:spPr>
          <a:xfrm>
            <a:off x="4379495" y="4355432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2021г</a:t>
            </a:r>
            <a:r>
              <a:rPr lang="en-US" dirty="0">
                <a:solidFill>
                  <a:srgbClr val="0070C0"/>
                </a:solidFill>
              </a:rPr>
              <a:t>.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31D17E-0C6C-964D-951D-F1F20D588577}"/>
              </a:ext>
            </a:extLst>
          </p:cNvPr>
          <p:cNvSpPr txBox="1"/>
          <p:nvPr/>
        </p:nvSpPr>
        <p:spPr>
          <a:xfrm>
            <a:off x="368968" y="753979"/>
            <a:ext cx="30093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Цель</a:t>
            </a:r>
            <a:r>
              <a:rPr lang="en-US" dirty="0"/>
              <a:t>:</a:t>
            </a:r>
            <a:r>
              <a:rPr lang="ru-RU" dirty="0"/>
              <a:t>Формировать знания </a:t>
            </a:r>
          </a:p>
          <a:p>
            <a:r>
              <a:rPr lang="ru-RU" dirty="0"/>
              <a:t>детей о пожарной </a:t>
            </a:r>
          </a:p>
          <a:p>
            <a:r>
              <a:rPr lang="ru-RU" dirty="0"/>
              <a:t>безопасности</a:t>
            </a:r>
            <a:r>
              <a:rPr lang="en-US" dirty="0"/>
              <a:t>.</a:t>
            </a:r>
          </a:p>
          <a:p>
            <a:r>
              <a:rPr lang="ru-RU" dirty="0"/>
              <a:t>Выяснить</a:t>
            </a:r>
            <a:r>
              <a:rPr lang="en-US" dirty="0"/>
              <a:t>,</a:t>
            </a:r>
            <a:r>
              <a:rPr lang="ru-RU" dirty="0"/>
              <a:t>уточнить</a:t>
            </a:r>
            <a:r>
              <a:rPr lang="en-US" dirty="0"/>
              <a:t>,</a:t>
            </a:r>
            <a:r>
              <a:rPr lang="ru-RU" dirty="0"/>
              <a:t>расширить</a:t>
            </a:r>
          </a:p>
          <a:p>
            <a:r>
              <a:rPr lang="ru-RU" dirty="0"/>
              <a:t> знания детей об опасных</a:t>
            </a:r>
          </a:p>
          <a:p>
            <a:r>
              <a:rPr lang="ru-RU" dirty="0"/>
              <a:t>ситуациях</a:t>
            </a:r>
            <a:r>
              <a:rPr lang="en-US" dirty="0"/>
              <a:t>,</a:t>
            </a:r>
            <a:r>
              <a:rPr lang="ru-RU" dirty="0"/>
              <a:t>причинах возникновения пожара и  правила поведения при пожаре</a:t>
            </a:r>
            <a:r>
              <a:rPr lang="en-US" dirty="0"/>
              <a:t>;</a:t>
            </a:r>
            <a:r>
              <a:rPr lang="ru-RU" dirty="0"/>
              <a:t>работе пожарных</a:t>
            </a:r>
            <a:r>
              <a:rPr lang="en-US" dirty="0"/>
              <a:t>.</a:t>
            </a:r>
            <a:r>
              <a:rPr lang="ru-RU" dirty="0"/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438F78-241B-1545-BA15-AC5EFEA1F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467" y="1034716"/>
            <a:ext cx="2845268" cy="38821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FCD74C-EE40-9348-B374-ACAA829428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16"/>
          <a:stretch/>
        </p:blipFill>
        <p:spPr>
          <a:xfrm>
            <a:off x="184597" y="885324"/>
            <a:ext cx="3091866" cy="41809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4A0817-77CA-4D48-A1EF-82C4A56099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63" r="20643"/>
          <a:stretch/>
        </p:blipFill>
        <p:spPr>
          <a:xfrm>
            <a:off x="184482" y="970548"/>
            <a:ext cx="3023937" cy="41729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955216-81AE-FD4A-A084-C1EB4354EA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899"/>
          <a:stretch/>
        </p:blipFill>
        <p:spPr>
          <a:xfrm>
            <a:off x="3545304" y="818147"/>
            <a:ext cx="5197643" cy="39142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00DDE7-F309-AB47-B4A9-652E65F83E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07"/>
          <a:stretch/>
        </p:blipFill>
        <p:spPr>
          <a:xfrm>
            <a:off x="2157664" y="954505"/>
            <a:ext cx="4604084" cy="36335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 txBox="1">
            <a:spLocks noGrp="1"/>
          </p:cNvSpPr>
          <p:nvPr>
            <p:ph type="title"/>
          </p:nvPr>
        </p:nvSpPr>
        <p:spPr>
          <a:xfrm>
            <a:off x="6541300" y="1599600"/>
            <a:ext cx="1996800" cy="16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Рассматривание и</a:t>
            </a:r>
            <a:br>
              <a:rPr lang="ru-RU" sz="1800" dirty="0"/>
            </a:br>
            <a:r>
              <a:rPr lang="ru-RU" sz="1800" dirty="0"/>
              <a:t>обсуждение  ситуативных картинок</a:t>
            </a:r>
            <a:r>
              <a:rPr lang="en-US" sz="1800" dirty="0"/>
              <a:t>.</a:t>
            </a:r>
            <a:endParaRPr sz="1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D0AA55-BB79-7C47-AE31-7D6DE2F8A7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72"/>
          <a:stretch/>
        </p:blipFill>
        <p:spPr>
          <a:xfrm>
            <a:off x="393033" y="802106"/>
            <a:ext cx="5350042" cy="369770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266C89-A1D1-7747-AD72-65EB6542A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925">
            <a:off x="153096" y="997037"/>
            <a:ext cx="4636255" cy="31703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C83DCD-047D-9741-A2B7-3F4E9E8B08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36"/>
          <a:stretch/>
        </p:blipFill>
        <p:spPr>
          <a:xfrm rot="190748">
            <a:off x="4852412" y="801505"/>
            <a:ext cx="3842072" cy="311216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426E78-CDB6-294B-8153-499C6647C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812" y="497306"/>
            <a:ext cx="6003756" cy="46461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E7189C-95DA-CB4D-9B88-18FB344FBBEB}"/>
              </a:ext>
            </a:extLst>
          </p:cNvPr>
          <p:cNvSpPr txBox="1"/>
          <p:nvPr/>
        </p:nvSpPr>
        <p:spPr>
          <a:xfrm>
            <a:off x="505326" y="625642"/>
            <a:ext cx="21691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Сюжетно-ролевая игра</a:t>
            </a:r>
            <a:r>
              <a:rPr lang="en-US" dirty="0"/>
              <a:t>:</a:t>
            </a:r>
            <a:endParaRPr lang="ru-RU" dirty="0"/>
          </a:p>
          <a:p>
            <a:r>
              <a:rPr lang="en-US" dirty="0"/>
              <a:t>«</a:t>
            </a:r>
            <a:r>
              <a:rPr lang="ru-RU" dirty="0"/>
              <a:t>Пожарные спешат на </a:t>
            </a:r>
          </a:p>
          <a:p>
            <a:pPr algn="ctr"/>
            <a:r>
              <a:rPr lang="ru-RU" dirty="0"/>
              <a:t>помощь</a:t>
            </a:r>
            <a:r>
              <a:rPr lang="en-US" dirty="0"/>
              <a:t>.»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6C4984-EBF8-B34A-915C-8B72649E1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715" y="1018674"/>
            <a:ext cx="5534527" cy="34891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E4D5BA-07A1-B44A-9D42-534155D155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42"/>
          <a:stretch/>
        </p:blipFill>
        <p:spPr>
          <a:xfrm>
            <a:off x="1472116" y="892341"/>
            <a:ext cx="3372602" cy="41950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9BA211-7775-344A-89D9-17108FF8B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625" y="978568"/>
            <a:ext cx="2845268" cy="388219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0159_Bulletin_Board_Templat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D966"/>
      </a:accent1>
      <a:accent2>
        <a:srgbClr val="D42C00"/>
      </a:accent2>
      <a:accent3>
        <a:srgbClr val="FFD966"/>
      </a:accent3>
      <a:accent4>
        <a:srgbClr val="FFD966"/>
      </a:accent4>
      <a:accent5>
        <a:srgbClr val="FFD966"/>
      </a:accent5>
      <a:accent6>
        <a:srgbClr val="FFD966"/>
      </a:accent6>
      <a:hlink>
        <a:srgbClr val="FF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73</Words>
  <Application>Microsoft Macintosh PowerPoint</Application>
  <PresentationFormat>Экран (16:9)</PresentationFormat>
  <Paragraphs>16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Barlow Condensed</vt:lpstr>
      <vt:lpstr>Covered By Your Grace</vt:lpstr>
      <vt:lpstr>Gochi Hand</vt:lpstr>
      <vt:lpstr>Patrick Hand</vt:lpstr>
      <vt:lpstr>0159_Bulletin_Board_Template_SlidesMania</vt:lpstr>
      <vt:lpstr>«Пожарная безопасность»</vt:lpstr>
      <vt:lpstr>Презентация PowerPoint</vt:lpstr>
      <vt:lpstr>Презентация PowerPoint</vt:lpstr>
      <vt:lpstr>Презентация PowerPoint</vt:lpstr>
      <vt:lpstr>Рассматривание и обсуждение  ситуативных картинок.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пожарная безопасность</dc:title>
  <cp:lastModifiedBy>Microsoft Office User</cp:lastModifiedBy>
  <cp:revision>14</cp:revision>
  <dcterms:modified xsi:type="dcterms:W3CDTF">2021-07-23T09:59:11Z</dcterms:modified>
</cp:coreProperties>
</file>